
<file path=[Content_Types].xml><?xml version="1.0" encoding="utf-8"?>
<Types xmlns="http://schemas.openxmlformats.org/package/2006/content-types">
  <Default Extension="emf" ContentType="image/x-em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4.jp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9"/>
  </p:notesMasterIdLst>
  <p:sldIdLst>
    <p:sldId id="256" r:id="rId3"/>
    <p:sldId id="273" r:id="rId4"/>
    <p:sldId id="277" r:id="rId5"/>
    <p:sldId id="274" r:id="rId6"/>
    <p:sldId id="272" r:id="rId7"/>
    <p:sldId id="275" r:id="rId8"/>
  </p:sldIdLst>
  <p:sldSz cx="20104100" cy="11309350"/>
  <p:notesSz cx="20104100" cy="1130935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1E59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642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notesMaster" Target="notesMasters/notesMaster1.xml"/></Relationships>
</file>

<file path=ppt/media/image2.jpg>
</file>

<file path=ppt/media/image3.jpg>
</file>

<file path=ppt/media/image4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475040-06F1-4E10-A683-81D895EF4852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623F92-A8FA-4E39-A30E-9E90CFAAE0B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77038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23F92-A8FA-4E39-A30E-9E90CFAAE0B9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56912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23F92-A8FA-4E39-A30E-9E90CFAAE0B9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65054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14" name="Platshållare för text 2"/>
          <p:cNvSpPr>
            <a:spLocks noGrp="1"/>
          </p:cNvSpPr>
          <p:nvPr>
            <p:ph idx="1"/>
          </p:nvPr>
        </p:nvSpPr>
        <p:spPr>
          <a:xfrm>
            <a:off x="7004050" y="3216275"/>
            <a:ext cx="12095163" cy="6886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="1"/>
            </a:lvl1pPr>
            <a:lvl2pPr>
              <a:defRPr sz="1100"/>
            </a:lvl2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004888" y="2532063"/>
            <a:ext cx="8883650" cy="10541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1004888" y="3586163"/>
            <a:ext cx="8883650" cy="65166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10212388" y="2532063"/>
            <a:ext cx="8886825" cy="10541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10212388" y="3586163"/>
            <a:ext cx="8886825" cy="65166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3226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72763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26194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004888" y="450850"/>
            <a:ext cx="6615112" cy="19161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7859713" y="450850"/>
            <a:ext cx="11239500" cy="965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1004888" y="2366963"/>
            <a:ext cx="6615112" cy="77358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16497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940175" y="7916863"/>
            <a:ext cx="12063413" cy="9350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3940175" y="1011238"/>
            <a:ext cx="12063413" cy="6784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3940175" y="8851900"/>
            <a:ext cx="12063413" cy="13271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6251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780980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14576425" y="452438"/>
            <a:ext cx="4522788" cy="9650412"/>
          </a:xfrm>
        </p:spPr>
        <p:txBody>
          <a:bodyPr vert="eaVert"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1004888" y="452438"/>
            <a:ext cx="13419137" cy="9650412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39622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314126" y="314116"/>
            <a:ext cx="14143967" cy="106803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1112269" y="314116"/>
            <a:ext cx="8677704" cy="1068031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314126" y="314126"/>
            <a:ext cx="19476085" cy="10660380"/>
          </a:xfrm>
          <a:custGeom>
            <a:avLst/>
            <a:gdLst/>
            <a:ahLst/>
            <a:cxnLst/>
            <a:rect l="l" t="t" r="r" b="b"/>
            <a:pathLst>
              <a:path w="19476085" h="10660380">
                <a:moveTo>
                  <a:pt x="0" y="10660356"/>
                </a:moveTo>
                <a:lnTo>
                  <a:pt x="19475846" y="10660356"/>
                </a:lnTo>
                <a:lnTo>
                  <a:pt x="19475846" y="0"/>
                </a:lnTo>
                <a:lnTo>
                  <a:pt x="0" y="0"/>
                </a:lnTo>
                <a:lnTo>
                  <a:pt x="0" y="10660356"/>
                </a:lnTo>
                <a:close/>
              </a:path>
            </a:pathLst>
          </a:custGeom>
          <a:solidFill>
            <a:srgbClr val="000000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10" name="Holder 3"/>
          <p:cNvSpPr>
            <a:spLocks noGrp="1"/>
          </p:cNvSpPr>
          <p:nvPr>
            <p:ph sz="half" idx="2"/>
          </p:nvPr>
        </p:nvSpPr>
        <p:spPr>
          <a:xfrm>
            <a:off x="298450" y="320675"/>
            <a:ext cx="19507200" cy="10668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1/3/2023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508125" y="3513138"/>
            <a:ext cx="17087850" cy="2424112"/>
          </a:xfr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3016250" y="6408738"/>
            <a:ext cx="14071600" cy="28908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format på underrubrik i bakgrunden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11667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4294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587500" y="7267575"/>
            <a:ext cx="17089438" cy="224631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587500" y="4792663"/>
            <a:ext cx="17089438" cy="247491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5452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1004888" y="2638425"/>
            <a:ext cx="8970962" cy="74644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10128250" y="2638425"/>
            <a:ext cx="8970963" cy="74644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580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8328" y="896001"/>
            <a:ext cx="18067443" cy="5600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396875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cxnSp>
        <p:nvCxnSpPr>
          <p:cNvPr id="7" name="Rak 6"/>
          <p:cNvCxnSpPr/>
          <p:nvPr userDrawn="1"/>
        </p:nvCxnSpPr>
        <p:spPr>
          <a:xfrm>
            <a:off x="984250" y="1387475"/>
            <a:ext cx="17221200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Bildobjekt 7" descr="Sirius_RGB.eps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6450" y="1006475"/>
            <a:ext cx="698952" cy="9906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1004888" y="452438"/>
            <a:ext cx="18094325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004888" y="2638425"/>
            <a:ext cx="18094325" cy="7464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1004888" y="10482263"/>
            <a:ext cx="4691062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4CE8C-FFE7-584B-ABA1-FAA98CBCD69C}" type="datetimeFigureOut">
              <a:rPr lang="sv-SE" smtClean="0"/>
              <a:t>2023-01-03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869113" y="10482263"/>
            <a:ext cx="6365875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14408150" y="10482263"/>
            <a:ext cx="4691063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38479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 descr="Sirius_GrafiskProfil_2018_PP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  <p:pic>
        <p:nvPicPr>
          <p:cNvPr id="2" name="Bildobjekt 1" descr="Sirius_RG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0" y="2530475"/>
            <a:ext cx="3230410" cy="4578350"/>
          </a:xfrm>
          <a:prstGeom prst="rect">
            <a:avLst/>
          </a:prstGeom>
        </p:spPr>
      </p:pic>
      <p:sp>
        <p:nvSpPr>
          <p:cNvPr id="4" name="Rubrik 1"/>
          <p:cNvSpPr txBox="1">
            <a:spLocks/>
          </p:cNvSpPr>
          <p:nvPr/>
        </p:nvSpPr>
        <p:spPr>
          <a:xfrm>
            <a:off x="908050" y="8093075"/>
            <a:ext cx="17088486" cy="128921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7200" dirty="0">
                <a:solidFill>
                  <a:schemeClr val="bg1"/>
                </a:solidFill>
                <a:latin typeface="Arial Black"/>
                <a:cs typeface="Arial Black"/>
              </a:rPr>
              <a:t>JÄMFÖRELSERAPPORT </a:t>
            </a:r>
          </a:p>
          <a:p>
            <a:pPr algn="ctr"/>
            <a:r>
              <a:rPr lang="en-GB" sz="7200" dirty="0">
                <a:solidFill>
                  <a:schemeClr val="bg1"/>
                </a:solidFill>
                <a:latin typeface="Arial Black"/>
                <a:cs typeface="Arial Black"/>
              </a:rPr>
              <a:t>2023</a:t>
            </a:r>
            <a:endParaRPr lang="sv-SE" sz="720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MOTSTÅNDARE MOT OSS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CADAA-0982-0045-A180-7F06DDFD3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4888" y="3586163"/>
            <a:ext cx="8883650" cy="6760940"/>
          </a:xfrm>
        </p:spPr>
        <p:txBody>
          <a:bodyPr>
            <a:noAutofit/>
          </a:bodyPr>
          <a:lstStyle/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RESULTAT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(V/F/O)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9/2/1</a:t>
            </a:r>
          </a:p>
          <a:p>
            <a:r>
              <a:rPr lang="sv-SE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MÅLSNITT</a:t>
            </a:r>
            <a:r>
              <a:rPr lang="sv-SE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(GJORDA/INSLÄPPTA)</a:t>
            </a:r>
          </a:p>
          <a:p>
            <a:pPr marL="457200" lvl="1" indent="0">
              <a:buNone/>
            </a:pPr>
            <a:r>
              <a:rPr lang="sv-SE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5,5 / 2,7</a:t>
            </a:r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sv-SE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HÖRNPROCENT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17,3 %</a:t>
            </a:r>
          </a:p>
          <a:p>
            <a:r>
              <a:rPr lang="sv-SE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SKOTTPROCENT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18,0 %</a:t>
            </a:r>
          </a:p>
          <a:p>
            <a:r>
              <a:rPr lang="sv-SE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RÄDDNINGSPROCENT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90,2 %</a:t>
            </a:r>
            <a:endParaRPr lang="sv-SE" sz="40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DA26-B363-EF6E-D127-979047BAC8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238694" y="3586164"/>
            <a:ext cx="8886825" cy="6760939"/>
          </a:xfrm>
        </p:spPr>
        <p:txBody>
          <a:bodyPr>
            <a:noAutofit/>
          </a:bodyPr>
          <a:lstStyle/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RESULTAT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(V/F/O)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3/0/0</a:t>
            </a:r>
          </a:p>
          <a:p>
            <a:r>
              <a:rPr lang="sv-SE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MÅLSNITT</a:t>
            </a:r>
            <a:r>
              <a:rPr lang="sv-SE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(GJORDA/INSLÄPPTA)</a:t>
            </a:r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5,7 / 3,0</a:t>
            </a:r>
          </a:p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HÖRNPROCENT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17,4 % </a:t>
            </a:r>
          </a:p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SKOTTPROCENT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18,5 % </a:t>
            </a:r>
          </a:p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RÄDDNINGSPROCENT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87,8 % </a:t>
            </a: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473075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JÄMFÖRELSE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8" name="Picture 7" descr="bandyförbundet logo.png">
            <a:extLst>
              <a:ext uri="{FF2B5EF4-FFF2-40B4-BE49-F238E27FC236}">
                <a16:creationId xmlns:a16="http://schemas.microsoft.com/office/drawing/2014/main" id="{49D3B999-1862-9102-D758-5BF01D69A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908" y="425905"/>
            <a:ext cx="1371600" cy="1356170"/>
          </a:xfrm>
          <a:prstGeom prst="rect">
            <a:avLst/>
          </a:prstGeom>
        </p:spPr>
      </p:pic>
      <p:pic>
        <p:nvPicPr>
          <p:cNvPr id="9" name="Picture 8" descr="sirius logo.png">
            <a:extLst>
              <a:ext uri="{FF2B5EF4-FFF2-40B4-BE49-F238E27FC236}">
                <a16:creationId xmlns:a16="http://schemas.microsoft.com/office/drawing/2014/main" id="{29E59398-6216-8704-25D2-99B263076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6250" y="303890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07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sv-SE" sz="4000" dirty="0">
                <a:latin typeface="Arial Black" panose="020B0A04020102020204" pitchFamily="34" charset="0"/>
              </a:rPr>
              <a:t>SIRIUS SKOTT FÖR</a:t>
            </a:r>
          </a:p>
          <a:p>
            <a:r>
              <a:rPr lang="sv-SE" sz="4000" dirty="0">
                <a:latin typeface="Arial Black" panose="020B0A04020102020204" pitchFamily="34" charset="0"/>
              </a:rPr>
              <a:t> TOLV FÖRSTA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sv-SE" sz="4000" dirty="0">
                <a:latin typeface="Arial Black" panose="020B0A04020102020204" pitchFamily="34" charset="0"/>
              </a:rPr>
              <a:t>SIRIUS SKOTT FÖR</a:t>
            </a:r>
          </a:p>
          <a:p>
            <a:r>
              <a:rPr lang="sv-SE" sz="4000" dirty="0">
                <a:latin typeface="Arial Black" panose="020B0A04020102020204" pitchFamily="34" charset="0"/>
              </a:rPr>
              <a:t>SENASTE TRE</a:t>
            </a: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473075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7200" dirty="0">
                <a:latin typeface="Arial Black" panose="020B0A04020102020204" pitchFamily="34" charset="0"/>
              </a:rPr>
              <a:t>SKOTTSTATISTIK FÖR</a:t>
            </a: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9DCC4AA1-14E2-3E58-1A5E-F41819CCCE3C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469794719"/>
              </p:ext>
            </p:extLst>
          </p:nvPr>
        </p:nvGraphicFramePr>
        <p:xfrm>
          <a:off x="1001714" y="3586163"/>
          <a:ext cx="7678736" cy="1200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9684">
                  <a:extLst>
                    <a:ext uri="{9D8B030D-6E8A-4147-A177-3AD203B41FA5}">
                      <a16:colId xmlns:a16="http://schemas.microsoft.com/office/drawing/2014/main" val="516292179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2648347136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94367569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2585128927"/>
                    </a:ext>
                  </a:extLst>
                </a:gridCol>
              </a:tblGrid>
              <a:tr h="1200328">
                <a:tc>
                  <a:txBody>
                    <a:bodyPr/>
                    <a:lstStyle/>
                    <a:p>
                      <a:r>
                        <a:rPr sz="3000" dirty="0" err="1"/>
                        <a:t>Skottyp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dirty="0" err="1"/>
                        <a:t>Antal</a:t>
                      </a:r>
                      <a:r>
                        <a:rPr sz="3000" dirty="0"/>
                        <a:t> </a:t>
                      </a:r>
                      <a:r>
                        <a:rPr sz="3000" dirty="0" err="1"/>
                        <a:t>mål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dirty="0"/>
                        <a:t>Skott per match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dirty="0" err="1"/>
                        <a:t>Mål</a:t>
                      </a:r>
                      <a:r>
                        <a:rPr sz="3000" dirty="0"/>
                        <a:t>- </a:t>
                      </a:r>
                      <a:r>
                        <a:rPr sz="3000" dirty="0" err="1"/>
                        <a:t>procent</a:t>
                      </a:r>
                      <a:endParaRPr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388482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3975410-E8D1-77AB-3F05-E6CFA62228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7292205"/>
              </p:ext>
            </p:extLst>
          </p:nvPr>
        </p:nvGraphicFramePr>
        <p:xfrm>
          <a:off x="10212388" y="3586163"/>
          <a:ext cx="7678736" cy="1200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9684">
                  <a:extLst>
                    <a:ext uri="{9D8B030D-6E8A-4147-A177-3AD203B41FA5}">
                      <a16:colId xmlns:a16="http://schemas.microsoft.com/office/drawing/2014/main" val="516292179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2648347136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94367569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2585128927"/>
                    </a:ext>
                  </a:extLst>
                </a:gridCol>
              </a:tblGrid>
              <a:tr h="1200328">
                <a:tc>
                  <a:txBody>
                    <a:bodyPr/>
                    <a:lstStyle/>
                    <a:p>
                      <a:r>
                        <a:rPr sz="3000" dirty="0" err="1"/>
                        <a:t>Skottyp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dirty="0" err="1"/>
                        <a:t>Antal</a:t>
                      </a:r>
                      <a:r>
                        <a:rPr sz="3000" dirty="0"/>
                        <a:t> </a:t>
                      </a:r>
                      <a:r>
                        <a:rPr sz="3000" dirty="0" err="1"/>
                        <a:t>mål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dirty="0"/>
                        <a:t>Skott per match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dirty="0" err="1"/>
                        <a:t>Mål</a:t>
                      </a:r>
                      <a:r>
                        <a:rPr sz="3000" dirty="0"/>
                        <a:t>- </a:t>
                      </a:r>
                      <a:r>
                        <a:rPr sz="3000" dirty="0" err="1"/>
                        <a:t>procent</a:t>
                      </a:r>
                      <a:endParaRPr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388482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FF98E9-F245-077B-D455-0E823DF0A2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141622"/>
              </p:ext>
            </p:extLst>
          </p:nvPr>
        </p:nvGraphicFramePr>
        <p:xfrm>
          <a:off x="1017134" y="4766080"/>
          <a:ext cx="7663316" cy="84368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915829">
                  <a:extLst>
                    <a:ext uri="{9D8B030D-6E8A-4147-A177-3AD203B41FA5}">
                      <a16:colId xmlns:a16="http://schemas.microsoft.com/office/drawing/2014/main" val="408903900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3446303676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2442377110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1981880267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3000" b="0" dirty="0"/>
                        <a:t>Fast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6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7,7</a:t>
                      </a:r>
                      <a:endParaRPr sz="30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6.5 %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32142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C06E53B-A154-4B10-7DBD-FDB8053E5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232570"/>
              </p:ext>
            </p:extLst>
          </p:nvPr>
        </p:nvGraphicFramePr>
        <p:xfrm>
          <a:off x="10227808" y="4766080"/>
          <a:ext cx="7663316" cy="823277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15829">
                  <a:extLst>
                    <a:ext uri="{9D8B030D-6E8A-4147-A177-3AD203B41FA5}">
                      <a16:colId xmlns:a16="http://schemas.microsoft.com/office/drawing/2014/main" val="1753990015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4011424615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994609529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704200596"/>
                    </a:ext>
                  </a:extLst>
                </a:gridCol>
              </a:tblGrid>
              <a:tr h="823277">
                <a:tc>
                  <a:txBody>
                    <a:bodyPr/>
                    <a:lstStyle/>
                    <a:p>
                      <a:r>
                        <a:rPr sz="3000" b="0" dirty="0"/>
                        <a:t>Fast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6,7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rgbClr val="C00000"/>
                          </a:solidFill>
                        </a:rPr>
                        <a:t>20.0 %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24537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0886A35-0E39-8E40-4E8E-D2D54DF330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11105"/>
              </p:ext>
            </p:extLst>
          </p:nvPr>
        </p:nvGraphicFramePr>
        <p:xfrm>
          <a:off x="1032554" y="5589357"/>
          <a:ext cx="7663316" cy="8436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5829">
                  <a:extLst>
                    <a:ext uri="{9D8B030D-6E8A-4147-A177-3AD203B41FA5}">
                      <a16:colId xmlns:a16="http://schemas.microsoft.com/office/drawing/2014/main" val="832486137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2765580277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3852387317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446787992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3000" b="0" dirty="0" err="1">
                          <a:solidFill>
                            <a:schemeClr val="tx1"/>
                          </a:solidFill>
                        </a:rPr>
                        <a:t>Centralt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chemeClr val="tx1"/>
                          </a:solidFill>
                        </a:rPr>
                        <a:t>3,3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20.5 %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60816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CF7E3FA-F881-4C32-3C4B-00035F6726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83008"/>
              </p:ext>
            </p:extLst>
          </p:nvPr>
        </p:nvGraphicFramePr>
        <p:xfrm>
          <a:off x="1049336" y="6373715"/>
          <a:ext cx="7626580" cy="74954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6645">
                  <a:extLst>
                    <a:ext uri="{9D8B030D-6E8A-4147-A177-3AD203B41FA5}">
                      <a16:colId xmlns:a16="http://schemas.microsoft.com/office/drawing/2014/main" val="3491721315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3051883860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1116594854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699806432"/>
                    </a:ext>
                  </a:extLst>
                </a:gridCol>
              </a:tblGrid>
              <a:tr h="749541">
                <a:tc>
                  <a:txBody>
                    <a:bodyPr/>
                    <a:lstStyle/>
                    <a:p>
                      <a:r>
                        <a:rPr sz="3000" b="0" dirty="0" err="1"/>
                        <a:t>Utifrån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11,3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5.1 %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775014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AAF11EE-27AB-6D29-C596-7282861A72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321425"/>
              </p:ext>
            </p:extLst>
          </p:nvPr>
        </p:nvGraphicFramePr>
        <p:xfrm>
          <a:off x="1032556" y="7083752"/>
          <a:ext cx="7643360" cy="7045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0840">
                  <a:extLst>
                    <a:ext uri="{9D8B030D-6E8A-4147-A177-3AD203B41FA5}">
                      <a16:colId xmlns:a16="http://schemas.microsoft.com/office/drawing/2014/main" val="1932610578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451789457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1651427497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2568827310"/>
                    </a:ext>
                  </a:extLst>
                </a:gridCol>
              </a:tblGrid>
              <a:tr h="704524">
                <a:tc>
                  <a:txBody>
                    <a:bodyPr/>
                    <a:lstStyle/>
                    <a:p>
                      <a:r>
                        <a:rPr sz="3000" b="0" dirty="0" err="1">
                          <a:solidFill>
                            <a:schemeClr val="tx1"/>
                          </a:solidFill>
                        </a:rPr>
                        <a:t>Retur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chemeClr val="tx1"/>
                          </a:solidFill>
                        </a:rPr>
                        <a:t>1,8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27.3 %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7240367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EE844DE-7619-2E7A-1DB1-3D908732E7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503589"/>
              </p:ext>
            </p:extLst>
          </p:nvPr>
        </p:nvGraphicFramePr>
        <p:xfrm>
          <a:off x="1049336" y="7773965"/>
          <a:ext cx="7626580" cy="84368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6645">
                  <a:extLst>
                    <a:ext uri="{9D8B030D-6E8A-4147-A177-3AD203B41FA5}">
                      <a16:colId xmlns:a16="http://schemas.microsoft.com/office/drawing/2014/main" val="3289564428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3803807991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2852390166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863883902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lang="en-GB" sz="3000" b="0" dirty="0" err="1"/>
                        <a:t>Inspel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1,9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17.4 %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6252418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A544FAE-6DDE-57BD-A905-1B73400F3A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996775"/>
              </p:ext>
            </p:extLst>
          </p:nvPr>
        </p:nvGraphicFramePr>
        <p:xfrm>
          <a:off x="1049336" y="8489543"/>
          <a:ext cx="7626580" cy="8436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6645">
                  <a:extLst>
                    <a:ext uri="{9D8B030D-6E8A-4147-A177-3AD203B41FA5}">
                      <a16:colId xmlns:a16="http://schemas.microsoft.com/office/drawing/2014/main" val="1911682114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3247930105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826369176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692189754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2500" b="0" dirty="0" err="1">
                          <a:solidFill>
                            <a:schemeClr val="tx1"/>
                          </a:solidFill>
                        </a:rPr>
                        <a:t>Friställande</a:t>
                      </a:r>
                      <a:endParaRPr sz="25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chemeClr val="tx1"/>
                          </a:solidFill>
                        </a:rPr>
                        <a:t>0,7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0.0 %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777987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8C8A236-30B8-EA40-9F0A-0539C32B5D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938784"/>
              </p:ext>
            </p:extLst>
          </p:nvPr>
        </p:nvGraphicFramePr>
        <p:xfrm>
          <a:off x="1049336" y="9313773"/>
          <a:ext cx="7626580" cy="84368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6645">
                  <a:extLst>
                    <a:ext uri="{9D8B030D-6E8A-4147-A177-3AD203B41FA5}">
                      <a16:colId xmlns:a16="http://schemas.microsoft.com/office/drawing/2014/main" val="2708699350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4285622537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2859152653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3621828036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3000" b="0" dirty="0"/>
                        <a:t>Dribbling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0,7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12.5 %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950424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75A9D7D-CBFC-DA0F-074C-7BF74F4D75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5595334"/>
              </p:ext>
            </p:extLst>
          </p:nvPr>
        </p:nvGraphicFramePr>
        <p:xfrm>
          <a:off x="1053643" y="10157458"/>
          <a:ext cx="7607532" cy="834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1883">
                  <a:extLst>
                    <a:ext uri="{9D8B030D-6E8A-4147-A177-3AD203B41FA5}">
                      <a16:colId xmlns:a16="http://schemas.microsoft.com/office/drawing/2014/main" val="3687705236"/>
                    </a:ext>
                  </a:extLst>
                </a:gridCol>
                <a:gridCol w="1901883">
                  <a:extLst>
                    <a:ext uri="{9D8B030D-6E8A-4147-A177-3AD203B41FA5}">
                      <a16:colId xmlns:a16="http://schemas.microsoft.com/office/drawing/2014/main" val="1865250171"/>
                    </a:ext>
                  </a:extLst>
                </a:gridCol>
                <a:gridCol w="1901883">
                  <a:extLst>
                    <a:ext uri="{9D8B030D-6E8A-4147-A177-3AD203B41FA5}">
                      <a16:colId xmlns:a16="http://schemas.microsoft.com/office/drawing/2014/main" val="2064144393"/>
                    </a:ext>
                  </a:extLst>
                </a:gridCol>
                <a:gridCol w="1901883">
                  <a:extLst>
                    <a:ext uri="{9D8B030D-6E8A-4147-A177-3AD203B41FA5}">
                      <a16:colId xmlns:a16="http://schemas.microsoft.com/office/drawing/2014/main" val="2951077195"/>
                    </a:ext>
                  </a:extLst>
                </a:gridCol>
              </a:tblGrid>
              <a:tr h="834657">
                <a:tc>
                  <a:txBody>
                    <a:bodyPr/>
                    <a:lstStyle/>
                    <a:p>
                      <a:r>
                        <a:rPr sz="4000" dirty="0" err="1">
                          <a:solidFill>
                            <a:schemeClr val="tx1"/>
                          </a:solidFill>
                        </a:rPr>
                        <a:t>Totalt</a:t>
                      </a:r>
                      <a:endParaRPr sz="4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4000">
                          <a:solidFill>
                            <a:schemeClr val="tx1"/>
                          </a:solidFill>
                        </a:rPr>
                        <a:t>32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4000" dirty="0">
                          <a:solidFill>
                            <a:schemeClr val="tx1"/>
                          </a:solidFill>
                        </a:rPr>
                        <a:t>27,3</a:t>
                      </a:r>
                      <a:endParaRPr sz="4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4000" dirty="0">
                          <a:solidFill>
                            <a:schemeClr val="tx1"/>
                          </a:solidFill>
                        </a:rPr>
                        <a:t>9.8 %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8522280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D9147763-E0F8-3DA1-9037-DAD0DD6B0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329861"/>
              </p:ext>
            </p:extLst>
          </p:nvPr>
        </p:nvGraphicFramePr>
        <p:xfrm>
          <a:off x="10212388" y="5589357"/>
          <a:ext cx="7663316" cy="7843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5829">
                  <a:extLst>
                    <a:ext uri="{9D8B030D-6E8A-4147-A177-3AD203B41FA5}">
                      <a16:colId xmlns:a16="http://schemas.microsoft.com/office/drawing/2014/main" val="967632898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3110782811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893890359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1796821264"/>
                    </a:ext>
                  </a:extLst>
                </a:gridCol>
              </a:tblGrid>
              <a:tr h="784358">
                <a:tc>
                  <a:txBody>
                    <a:bodyPr/>
                    <a:lstStyle/>
                    <a:p>
                      <a:r>
                        <a:rPr sz="3000" b="0" dirty="0" err="1">
                          <a:solidFill>
                            <a:schemeClr val="tx1"/>
                          </a:solidFill>
                        </a:rPr>
                        <a:t>Centralt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chemeClr val="tx1"/>
                          </a:solidFill>
                        </a:rPr>
                        <a:t>2,0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rgbClr val="C00000"/>
                          </a:solidFill>
                        </a:rPr>
                        <a:t>33.3 %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9292068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23774387-39A4-66E9-0303-16E7BA203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478657"/>
              </p:ext>
            </p:extLst>
          </p:nvPr>
        </p:nvGraphicFramePr>
        <p:xfrm>
          <a:off x="10216924" y="6383860"/>
          <a:ext cx="7658780" cy="7495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14695">
                  <a:extLst>
                    <a:ext uri="{9D8B030D-6E8A-4147-A177-3AD203B41FA5}">
                      <a16:colId xmlns:a16="http://schemas.microsoft.com/office/drawing/2014/main" val="4167292023"/>
                    </a:ext>
                  </a:extLst>
                </a:gridCol>
                <a:gridCol w="1914695">
                  <a:extLst>
                    <a:ext uri="{9D8B030D-6E8A-4147-A177-3AD203B41FA5}">
                      <a16:colId xmlns:a16="http://schemas.microsoft.com/office/drawing/2014/main" val="1741953744"/>
                    </a:ext>
                  </a:extLst>
                </a:gridCol>
                <a:gridCol w="1914695">
                  <a:extLst>
                    <a:ext uri="{9D8B030D-6E8A-4147-A177-3AD203B41FA5}">
                      <a16:colId xmlns:a16="http://schemas.microsoft.com/office/drawing/2014/main" val="4007995993"/>
                    </a:ext>
                  </a:extLst>
                </a:gridCol>
                <a:gridCol w="1914695">
                  <a:extLst>
                    <a:ext uri="{9D8B030D-6E8A-4147-A177-3AD203B41FA5}">
                      <a16:colId xmlns:a16="http://schemas.microsoft.com/office/drawing/2014/main" val="3591206317"/>
                    </a:ext>
                  </a:extLst>
                </a:gridCol>
              </a:tblGrid>
              <a:tr h="749540">
                <a:tc>
                  <a:txBody>
                    <a:bodyPr/>
                    <a:lstStyle/>
                    <a:p>
                      <a:r>
                        <a:rPr sz="3000" b="0" dirty="0" err="1"/>
                        <a:t>Utifrån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3000" b="0" dirty="0">
                          <a:solidFill>
                            <a:srgbClr val="C00000"/>
                          </a:solidFill>
                        </a:rPr>
                        <a:t>13,7</a:t>
                      </a:r>
                      <a:endParaRPr sz="3000" b="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4.9 %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9559301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332C489D-5E92-243E-A0E4-E63C26716E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009607"/>
              </p:ext>
            </p:extLst>
          </p:nvPr>
        </p:nvGraphicFramePr>
        <p:xfrm>
          <a:off x="10238694" y="7083751"/>
          <a:ext cx="7626580" cy="6501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6645">
                  <a:extLst>
                    <a:ext uri="{9D8B030D-6E8A-4147-A177-3AD203B41FA5}">
                      <a16:colId xmlns:a16="http://schemas.microsoft.com/office/drawing/2014/main" val="2574879518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3666241699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1180571808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204004332"/>
                    </a:ext>
                  </a:extLst>
                </a:gridCol>
              </a:tblGrid>
              <a:tr h="650131">
                <a:tc>
                  <a:txBody>
                    <a:bodyPr/>
                    <a:lstStyle/>
                    <a:p>
                      <a:r>
                        <a:rPr sz="3000" b="0" dirty="0" err="1">
                          <a:solidFill>
                            <a:schemeClr val="tx1"/>
                          </a:solidFill>
                        </a:rPr>
                        <a:t>Retur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chemeClr val="tx1"/>
                          </a:solidFill>
                        </a:rPr>
                        <a:t>1,0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0.0 %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6640700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71EEDE87-B750-32A9-0848-8FB25E48F1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7023666"/>
              </p:ext>
            </p:extLst>
          </p:nvPr>
        </p:nvGraphicFramePr>
        <p:xfrm>
          <a:off x="10220552" y="7733884"/>
          <a:ext cx="7643360" cy="75968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10840">
                  <a:extLst>
                    <a:ext uri="{9D8B030D-6E8A-4147-A177-3AD203B41FA5}">
                      <a16:colId xmlns:a16="http://schemas.microsoft.com/office/drawing/2014/main" val="2243877681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3649087524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1920558497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199403985"/>
                    </a:ext>
                  </a:extLst>
                </a:gridCol>
              </a:tblGrid>
              <a:tr h="759684">
                <a:tc>
                  <a:txBody>
                    <a:bodyPr/>
                    <a:lstStyle/>
                    <a:p>
                      <a:r>
                        <a:rPr lang="en-GB" sz="3000" b="0" dirty="0" err="1"/>
                        <a:t>Inspel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rgbClr val="C00000"/>
                          </a:solidFill>
                        </a:rPr>
                        <a:t>4,7</a:t>
                      </a:r>
                      <a:endParaRPr sz="3000" b="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rgbClr val="C00000"/>
                          </a:solidFill>
                        </a:rPr>
                        <a:t>21.4 %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605792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00536269-3EA6-FF3A-D429-99BA6DD6AA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0125928"/>
              </p:ext>
            </p:extLst>
          </p:nvPr>
        </p:nvGraphicFramePr>
        <p:xfrm>
          <a:off x="10220552" y="8493569"/>
          <a:ext cx="7689176" cy="839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294">
                  <a:extLst>
                    <a:ext uri="{9D8B030D-6E8A-4147-A177-3AD203B41FA5}">
                      <a16:colId xmlns:a16="http://schemas.microsoft.com/office/drawing/2014/main" val="3631872883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1720268645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3830345519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2141517759"/>
                    </a:ext>
                  </a:extLst>
                </a:gridCol>
              </a:tblGrid>
              <a:tr h="839660">
                <a:tc>
                  <a:txBody>
                    <a:bodyPr/>
                    <a:lstStyle/>
                    <a:p>
                      <a:r>
                        <a:rPr sz="2500" b="0" dirty="0" err="1">
                          <a:solidFill>
                            <a:schemeClr val="tx1"/>
                          </a:solidFill>
                        </a:rPr>
                        <a:t>Friställande</a:t>
                      </a:r>
                      <a:endParaRPr sz="25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rgbClr val="C00000"/>
                          </a:solidFill>
                        </a:rPr>
                        <a:t>2,0</a:t>
                      </a:r>
                      <a:endParaRPr sz="3000" b="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rgbClr val="C00000"/>
                          </a:solidFill>
                        </a:rPr>
                        <a:t>83.3 %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499407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133245CB-6272-DF2C-0503-62A24FEBA6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72346"/>
              </p:ext>
            </p:extLst>
          </p:nvPr>
        </p:nvGraphicFramePr>
        <p:xfrm>
          <a:off x="10225088" y="9333229"/>
          <a:ext cx="7638824" cy="84368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9706">
                  <a:extLst>
                    <a:ext uri="{9D8B030D-6E8A-4147-A177-3AD203B41FA5}">
                      <a16:colId xmlns:a16="http://schemas.microsoft.com/office/drawing/2014/main" val="1657439346"/>
                    </a:ext>
                  </a:extLst>
                </a:gridCol>
                <a:gridCol w="1909706">
                  <a:extLst>
                    <a:ext uri="{9D8B030D-6E8A-4147-A177-3AD203B41FA5}">
                      <a16:colId xmlns:a16="http://schemas.microsoft.com/office/drawing/2014/main" val="3313957126"/>
                    </a:ext>
                  </a:extLst>
                </a:gridCol>
                <a:gridCol w="1909706">
                  <a:extLst>
                    <a:ext uri="{9D8B030D-6E8A-4147-A177-3AD203B41FA5}">
                      <a16:colId xmlns:a16="http://schemas.microsoft.com/office/drawing/2014/main" val="1398157469"/>
                    </a:ext>
                  </a:extLst>
                </a:gridCol>
                <a:gridCol w="1909706">
                  <a:extLst>
                    <a:ext uri="{9D8B030D-6E8A-4147-A177-3AD203B41FA5}">
                      <a16:colId xmlns:a16="http://schemas.microsoft.com/office/drawing/2014/main" val="3946464332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3000" b="0" dirty="0"/>
                        <a:t>Dribbling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0,7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rgbClr val="C00000"/>
                          </a:solidFill>
                        </a:rPr>
                        <a:t>50.0 %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0339471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57A93815-F8A2-6F26-E454-6124EB93B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7912004"/>
              </p:ext>
            </p:extLst>
          </p:nvPr>
        </p:nvGraphicFramePr>
        <p:xfrm>
          <a:off x="10201946" y="10157458"/>
          <a:ext cx="7689176" cy="8436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294">
                  <a:extLst>
                    <a:ext uri="{9D8B030D-6E8A-4147-A177-3AD203B41FA5}">
                      <a16:colId xmlns:a16="http://schemas.microsoft.com/office/drawing/2014/main" val="4127238397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33048693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738500258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2748069590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4000" dirty="0" err="1">
                          <a:solidFill>
                            <a:schemeClr val="tx1"/>
                          </a:solidFill>
                        </a:rPr>
                        <a:t>Totalt</a:t>
                      </a:r>
                      <a:endParaRPr sz="4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4000">
                          <a:solidFill>
                            <a:schemeClr val="tx1"/>
                          </a:solidFill>
                        </a:rPr>
                        <a:t>17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30,7</a:t>
                      </a:r>
                      <a:endParaRPr sz="4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4000" dirty="0">
                          <a:solidFill>
                            <a:srgbClr val="C00000"/>
                          </a:solidFill>
                        </a:rPr>
                        <a:t>18.5 %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5098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094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FÖR  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FÖR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724278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OFFENSIVA INSPEL 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0692961-859F-E6A8-A412-D8DEE074F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4888" y="4068385"/>
            <a:ext cx="8883650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Inspelspassningar per match</a:t>
            </a:r>
          </a:p>
          <a:p>
            <a:pPr marL="457200" lvl="1" indent="0">
              <a:buNone/>
              <a:defRPr>
                <a:solidFill>
                  <a:srgbClr val="FF0000"/>
                </a:solidFill>
              </a:defRPr>
            </a:pPr>
            <a:r>
              <a:rPr lang="sv-SE" sz="4600" dirty="0">
                <a:solidFill>
                  <a:srgbClr val="000000"/>
                </a:solidFill>
              </a:rPr>
              <a:t>10,7 passningar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Inspelsskott per match</a:t>
            </a:r>
          </a:p>
          <a:p>
            <a:pPr marL="457200" lvl="1" indent="0">
              <a:buNone/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1,9 skott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Inspelsskott/inspel: </a:t>
            </a:r>
            <a:br>
              <a:rPr lang="sv-SE" sz="5000" dirty="0">
                <a:solidFill>
                  <a:srgbClr val="000000"/>
                </a:solidFill>
              </a:rPr>
            </a:br>
            <a:r>
              <a:rPr lang="sv-SE" sz="5000" dirty="0">
                <a:solidFill>
                  <a:srgbClr val="000000"/>
                </a:solidFill>
              </a:rPr>
              <a:t>	23/128 = 18.0 %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Inspelsmål/inspelsskott: </a:t>
            </a:r>
            <a:br>
              <a:rPr lang="sv-SE" sz="5000" dirty="0">
                <a:solidFill>
                  <a:srgbClr val="000000"/>
                </a:solidFill>
              </a:rPr>
            </a:br>
            <a:r>
              <a:rPr lang="sv-SE" sz="5000" dirty="0">
                <a:solidFill>
                  <a:srgbClr val="000000"/>
                </a:solidFill>
              </a:rPr>
              <a:t>	4/23 = 17.4 %</a:t>
            </a:r>
          </a:p>
        </p:txBody>
      </p:sp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4C4D3D-16A6-A019-CCBA-EBA7F0A2E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212388" y="4068385"/>
            <a:ext cx="8886825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Inspelspassningar per match</a:t>
            </a:r>
          </a:p>
          <a:p>
            <a:pPr marL="457200" lvl="1" indent="0">
              <a:buNone/>
              <a:defRPr>
                <a:solidFill>
                  <a:srgbClr val="FF0000"/>
                </a:solidFill>
              </a:defRPr>
            </a:pPr>
            <a:r>
              <a:rPr lang="sv-SE" sz="4600" dirty="0">
                <a:solidFill>
                  <a:srgbClr val="C00000"/>
                </a:solidFill>
              </a:rPr>
              <a:t>15,7 passningar</a:t>
            </a:r>
            <a:endParaRPr lang="sv-SE" sz="5000" dirty="0">
              <a:solidFill>
                <a:srgbClr val="C00000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Inspelsskott per match</a:t>
            </a:r>
          </a:p>
          <a:p>
            <a:pPr marL="457200" lvl="1" indent="0">
              <a:buNone/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C00000"/>
                </a:solidFill>
              </a:rPr>
              <a:t>4,7 skott</a:t>
            </a:r>
            <a:endParaRPr lang="sv-SE" sz="5000" dirty="0">
              <a:solidFill>
                <a:srgbClr val="000000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Inspelsskott/inspel: </a:t>
            </a:r>
            <a:br>
              <a:rPr lang="sv-SE" sz="5000" dirty="0">
                <a:solidFill>
                  <a:srgbClr val="000000"/>
                </a:solidFill>
              </a:rPr>
            </a:br>
            <a:r>
              <a:rPr lang="sv-SE" sz="5000" dirty="0">
                <a:solidFill>
                  <a:srgbClr val="000000"/>
                </a:solidFill>
              </a:rPr>
              <a:t>	14/47 = </a:t>
            </a:r>
            <a:r>
              <a:rPr lang="sv-SE" sz="5000" dirty="0">
                <a:solidFill>
                  <a:srgbClr val="C00000"/>
                </a:solidFill>
              </a:rPr>
              <a:t>29.8 %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Inspelsmål/inspelsskott: </a:t>
            </a:r>
            <a:br>
              <a:rPr lang="sv-SE" sz="5000" dirty="0">
                <a:solidFill>
                  <a:srgbClr val="000000"/>
                </a:solidFill>
              </a:rPr>
            </a:br>
            <a:r>
              <a:rPr lang="sv-SE" sz="5000" dirty="0">
                <a:solidFill>
                  <a:srgbClr val="000000"/>
                </a:solidFill>
              </a:rPr>
              <a:t>	3/14 = </a:t>
            </a:r>
            <a:r>
              <a:rPr lang="sv-SE" sz="5000" dirty="0">
                <a:solidFill>
                  <a:srgbClr val="C00000"/>
                </a:solidFill>
              </a:rPr>
              <a:t>21.4 %</a:t>
            </a:r>
          </a:p>
        </p:txBody>
      </p:sp>
    </p:spTree>
    <p:extLst>
      <p:ext uri="{BB962C8B-B14F-4D97-AF65-F5344CB8AC3E}">
        <p14:creationId xmlns:p14="http://schemas.microsoft.com/office/powerpoint/2010/main" val="34216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EMOT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EMOT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724278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DEFENSIVA INSPEL 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0692961-859F-E6A8-A412-D8DEE074F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4888" y="4068385"/>
            <a:ext cx="8883650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Inspelspassningar per match: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/>
              <a:t>9,3 passningar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Inspelsskott per match: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/>
              <a:t>1,8 skott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Inspelsskott/inspel: </a:t>
            </a:r>
            <a:br>
              <a:rPr lang="sv-SE" sz="5000" dirty="0"/>
            </a:br>
            <a:r>
              <a:rPr lang="sv-SE" sz="5000" dirty="0"/>
              <a:t>	22/112 = 19,6 %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Inspelsmål/inspelsskott: </a:t>
            </a:r>
            <a:br>
              <a:rPr lang="sv-SE" sz="5000" dirty="0"/>
            </a:br>
            <a:r>
              <a:rPr lang="sv-SE" sz="5000" dirty="0"/>
              <a:t>	9/22 = 40,9 %</a:t>
            </a:r>
          </a:p>
          <a:p>
            <a:pPr marL="0" indent="0">
              <a:buNone/>
              <a:defRPr>
                <a:solidFill>
                  <a:srgbClr val="000000"/>
                </a:solidFill>
              </a:defRPr>
            </a:pPr>
            <a:endParaRPr lang="sv-SE" sz="5000" dirty="0"/>
          </a:p>
        </p:txBody>
      </p:sp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4C4D3D-16A6-A019-CCBA-EBA7F0A2E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216924" y="4068384"/>
            <a:ext cx="8886825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Inspelspassningar per match: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>
                <a:solidFill>
                  <a:srgbClr val="C00000"/>
                </a:solidFill>
              </a:rPr>
              <a:t>8,3 passningar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Inspelsskott per match: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>
                <a:solidFill>
                  <a:srgbClr val="C00000"/>
                </a:solidFill>
              </a:rPr>
              <a:t>1,0 skott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Inspelsskott/inspel: </a:t>
            </a:r>
            <a:br>
              <a:rPr lang="sv-SE" sz="5000" dirty="0"/>
            </a:br>
            <a:r>
              <a:rPr lang="sv-SE" sz="5000" dirty="0"/>
              <a:t>	3/25 = </a:t>
            </a:r>
            <a:r>
              <a:rPr lang="sv-SE" sz="5000" dirty="0">
                <a:solidFill>
                  <a:srgbClr val="C00000"/>
                </a:solidFill>
              </a:rPr>
              <a:t>12,0 %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Inspelsmål/inspelsskott: </a:t>
            </a:r>
            <a:br>
              <a:rPr lang="sv-SE" sz="5000" dirty="0"/>
            </a:br>
            <a:r>
              <a:rPr lang="sv-SE" sz="5000" dirty="0"/>
              <a:t>	0/3 = </a:t>
            </a:r>
            <a:r>
              <a:rPr lang="sv-SE" sz="5000" dirty="0">
                <a:solidFill>
                  <a:srgbClr val="C00000"/>
                </a:solidFill>
              </a:rPr>
              <a:t>0,0 %</a:t>
            </a:r>
          </a:p>
          <a:p>
            <a:pPr>
              <a:defRPr>
                <a:solidFill>
                  <a:srgbClr val="000000"/>
                </a:solidFill>
              </a:defRPr>
            </a:pPr>
            <a:endParaRPr lang="sv-SE" sz="5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542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EMOT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EMOT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724278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DEFENSIV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graphicFrame>
        <p:nvGraphicFramePr>
          <p:cNvPr id="4" name="Table 7">
            <a:extLst>
              <a:ext uri="{FF2B5EF4-FFF2-40B4-BE49-F238E27FC236}">
                <a16:creationId xmlns:a16="http://schemas.microsoft.com/office/drawing/2014/main" id="{C54C17A3-5DE4-B1F8-0BDD-A3496716717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2976042"/>
              </p:ext>
            </p:extLst>
          </p:nvPr>
        </p:nvGraphicFramePr>
        <p:xfrm>
          <a:off x="1004888" y="3586163"/>
          <a:ext cx="7065962" cy="69989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2981">
                  <a:extLst>
                    <a:ext uri="{9D8B030D-6E8A-4147-A177-3AD203B41FA5}">
                      <a16:colId xmlns:a16="http://schemas.microsoft.com/office/drawing/2014/main" val="3365301473"/>
                    </a:ext>
                  </a:extLst>
                </a:gridCol>
                <a:gridCol w="3532981">
                  <a:extLst>
                    <a:ext uri="{9D8B030D-6E8A-4147-A177-3AD203B41FA5}">
                      <a16:colId xmlns:a16="http://schemas.microsoft.com/office/drawing/2014/main" val="2563799413"/>
                    </a:ext>
                  </a:extLst>
                </a:gridCol>
              </a:tblGrid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3000" dirty="0" err="1"/>
                        <a:t>Skottyp</a:t>
                      </a:r>
                      <a:endParaRPr lang="sv-SE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000" dirty="0"/>
                        <a:t>Skott </a:t>
                      </a:r>
                      <a:r>
                        <a:rPr lang="en-GB" sz="3000" dirty="0" err="1"/>
                        <a:t>emot</a:t>
                      </a:r>
                      <a:r>
                        <a:rPr lang="en-GB" sz="3000" dirty="0"/>
                        <a:t>/match</a:t>
                      </a:r>
                      <a:endParaRPr lang="sv-SE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735341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Utifrån</a:t>
                      </a:r>
                      <a:endParaRPr lang="en-GB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11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046909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Fast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10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150192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Centralt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4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557486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4000" dirty="0" err="1"/>
                        <a:t>Inspel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sv-SE" sz="4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863234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Dribbling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sv-SE" sz="4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330598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Retur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sv-SE" sz="4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490244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Friställande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1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3848033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b="1" dirty="0" err="1"/>
                        <a:t>Totalt</a:t>
                      </a:r>
                      <a:endParaRPr lang="sv-SE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b="1" dirty="0"/>
                        <a:t>32</a:t>
                      </a:r>
                      <a:endParaRPr lang="sv-SE" sz="4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460537"/>
                  </a:ext>
                </a:extLst>
              </a:tr>
            </a:tbl>
          </a:graphicData>
        </a:graphic>
      </p:graphicFrame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graphicFrame>
        <p:nvGraphicFramePr>
          <p:cNvPr id="10" name="Table 7">
            <a:extLst>
              <a:ext uri="{FF2B5EF4-FFF2-40B4-BE49-F238E27FC236}">
                <a16:creationId xmlns:a16="http://schemas.microsoft.com/office/drawing/2014/main" id="{00F7A5C3-C029-A3E8-D08C-13BDF17AEC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5718930"/>
              </p:ext>
            </p:extLst>
          </p:nvPr>
        </p:nvGraphicFramePr>
        <p:xfrm>
          <a:off x="10509250" y="3586163"/>
          <a:ext cx="7162800" cy="69989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3365301473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2563799413"/>
                    </a:ext>
                  </a:extLst>
                </a:gridCol>
              </a:tblGrid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3000" dirty="0" err="1"/>
                        <a:t>Skottyp</a:t>
                      </a:r>
                      <a:endParaRPr lang="sv-SE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000" dirty="0"/>
                        <a:t>Skott </a:t>
                      </a:r>
                      <a:r>
                        <a:rPr lang="en-GB" sz="3000" dirty="0" err="1"/>
                        <a:t>emot</a:t>
                      </a:r>
                      <a:r>
                        <a:rPr lang="en-GB" sz="3000" dirty="0"/>
                        <a:t>/match</a:t>
                      </a:r>
                      <a:endParaRPr lang="sv-SE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735341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Utifrån</a:t>
                      </a:r>
                      <a:endParaRPr lang="en-GB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9</a:t>
                      </a:r>
                      <a:endParaRPr lang="sv-SE" sz="4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046909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Fast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8</a:t>
                      </a:r>
                      <a:endParaRPr lang="sv-SE" sz="4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150192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Centralt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4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557486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Inspel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sv-SE" sz="4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863234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Dribbling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sv-SE" sz="4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330598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Retur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sv-SE" sz="4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490244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Friställande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1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656343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b="1" dirty="0" err="1"/>
                        <a:t>Totalt</a:t>
                      </a:r>
                      <a:endParaRPr lang="sv-SE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b="1" dirty="0">
                          <a:solidFill>
                            <a:srgbClr val="C00000"/>
                          </a:solidFill>
                        </a:rPr>
                        <a:t>25</a:t>
                      </a:r>
                      <a:endParaRPr lang="sv-SE" sz="40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017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6743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npassad formgivn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508</TotalTime>
  <Words>381</Words>
  <Application>Microsoft Office PowerPoint</Application>
  <PresentationFormat>Custom</PresentationFormat>
  <Paragraphs>181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Arial</vt:lpstr>
      <vt:lpstr>Arial Black</vt:lpstr>
      <vt:lpstr>Calibri</vt:lpstr>
      <vt:lpstr>Times New Roman</vt:lpstr>
      <vt:lpstr>Vitesse Sans</vt:lpstr>
      <vt:lpstr>Office Theme</vt:lpstr>
      <vt:lpstr>Anpassad formgivning</vt:lpstr>
      <vt:lpstr>PowerPoint Presentation</vt:lpstr>
      <vt:lpstr>JÄMFÖRELSE</vt:lpstr>
      <vt:lpstr>SKOTTSTATISTIK FÖR</vt:lpstr>
      <vt:lpstr>OFFENSIVA INSPEL </vt:lpstr>
      <vt:lpstr>DEFENSIVA INSPEL </vt:lpstr>
      <vt:lpstr>DEFENSIV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Cilla Fischer</dc:creator>
  <cp:lastModifiedBy>Legend WK</cp:lastModifiedBy>
  <cp:revision>29</cp:revision>
  <dcterms:created xsi:type="dcterms:W3CDTF">2018-04-25T07:32:07Z</dcterms:created>
  <dcterms:modified xsi:type="dcterms:W3CDTF">2023-01-03T13:04:24Z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2018-04-25T00:00:00Z</vt:filetime>
  </property>
  <property fmtid="{D5CDD505-2E9C-101B-9397-08002B2CF9AE}" pid="3" name="Creator">
    <vt:lpwstr>Adobe InDesign CC 13.0 (Macintosh)</vt:lpwstr>
  </property>
  <property fmtid="{D5CDD505-2E9C-101B-9397-08002B2CF9AE}" pid="4" name="LastSaved">
    <vt:filetime>2018-04-25T00:00:00Z</vt:filetime>
  </property>
</Properties>
</file>